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42" r:id="rId2"/>
  </p:sldMasterIdLst>
  <p:notesMasterIdLst>
    <p:notesMasterId r:id="rId28"/>
  </p:notesMasterIdLst>
  <p:sldIdLst>
    <p:sldId id="2700" r:id="rId3"/>
    <p:sldId id="2235" r:id="rId4"/>
    <p:sldId id="2707" r:id="rId5"/>
    <p:sldId id="2701" r:id="rId6"/>
    <p:sldId id="2702" r:id="rId7"/>
    <p:sldId id="2703" r:id="rId8"/>
    <p:sldId id="2704" r:id="rId9"/>
    <p:sldId id="2705" r:id="rId10"/>
    <p:sldId id="2706" r:id="rId11"/>
    <p:sldId id="2708" r:id="rId12"/>
    <p:sldId id="2709" r:id="rId13"/>
    <p:sldId id="2710" r:id="rId14"/>
    <p:sldId id="2711" r:id="rId15"/>
    <p:sldId id="2712" r:id="rId16"/>
    <p:sldId id="2713" r:id="rId17"/>
    <p:sldId id="2714" r:id="rId18"/>
    <p:sldId id="2715" r:id="rId19"/>
    <p:sldId id="2716" r:id="rId20"/>
    <p:sldId id="2717" r:id="rId21"/>
    <p:sldId id="2718" r:id="rId22"/>
    <p:sldId id="2719" r:id="rId23"/>
    <p:sldId id="2720" r:id="rId24"/>
    <p:sldId id="2721" r:id="rId25"/>
    <p:sldId id="2722" r:id="rId26"/>
    <p:sldId id="2723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CF"/>
    <a:srgbClr val="4672C4"/>
    <a:srgbClr val="445469"/>
    <a:srgbClr val="1775B3"/>
    <a:srgbClr val="3694D0"/>
    <a:srgbClr val="3DD0F2"/>
    <a:srgbClr val="000820"/>
    <a:srgbClr val="5C718E"/>
    <a:srgbClr val="CF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2" autoAdjust="0"/>
    <p:restoredTop sz="74872" autoAdjust="0"/>
  </p:normalViewPr>
  <p:slideViewPr>
    <p:cSldViewPr snapToGrid="0" snapToObjects="1">
      <p:cViewPr varScale="1">
        <p:scale>
          <a:sx n="48" d="100"/>
          <a:sy n="48" d="100"/>
        </p:scale>
        <p:origin x="1430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4400" dirty="0"/>
              <a:t>Καλησπέρα, ονομάζομαι Μησσήν Στέφανος και σήμερα θα σας </a:t>
            </a:r>
            <a:r>
              <a:rPr lang="el-GR" sz="4800" dirty="0"/>
              <a:t>παρουσιάσω τη διπλωματική μου εργασία με τίτλο </a:t>
            </a:r>
          </a:p>
          <a:p>
            <a:endParaRPr lang="el-GR" sz="4800" dirty="0"/>
          </a:p>
          <a:p>
            <a:r>
              <a:rPr lang="el-GR" sz="4800" dirty="0"/>
              <a:t>«ΔΙΑΔΙΚΤΥΑΚΗ ΕΦΑΡΜΟΓΗ ΠΑΡΑΚΟΛΟΥΘΗΣΗΣ &amp; ΔΙΑΧΕΙΡΙΣΗΣ ΕΞΥΠΝΩΝ ΣΥΣΚΕΥΩΝ:  ΣΧΕΔΙΑΣΜΟΣ &amp; ΥΛΟΠΟΙΗΣΗ ΓΙΑ ΕΞΥΠΝΑ ΣΠΙΤΙΑ». </a:t>
            </a:r>
          </a:p>
          <a:p>
            <a:endParaRPr lang="el-GR" sz="4800" dirty="0"/>
          </a:p>
          <a:p>
            <a:r>
              <a:rPr lang="el-GR" sz="4800" dirty="0"/>
              <a:t>Η εργασία εκπονήθηκε υπό την επίβλεψη του κύριου Κατσαβούνη τον οποίο και θέλω να ευχαριστήσω για την υποστήριξη και την πολύτιμη βοήθειά του. 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1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6275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6942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6819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60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844501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5584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9116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7356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80598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9963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l-GR" altLang="x-none" dirty="0"/>
              <a:t>Όσο αφορά τις ενότητες της παρουσίασης, αρχικά γίνεται λόγος για το πρόβλημα και την ανάγκη που δημιουργείται καθώς και το πώς η παρούσα διπλωματική εργασία προσεγγίζει το πρόβλημα αυτό ώστε να το επιλύσει. </a:t>
            </a:r>
          </a:p>
          <a:p>
            <a:endParaRPr lang="el-GR" altLang="x-none" dirty="0"/>
          </a:p>
          <a:p>
            <a:r>
              <a:rPr lang="el-GR" altLang="x-none" dirty="0"/>
              <a:t>Έπειτα στην δεύτερη ενότητα, γίνεται μία θεωρητική ανάλυση των γλωσσών προγραμματισμού και του υλικού εξοπλισμού που χρησιμοποιήθηκε καθώς και τις πλατφόρμες ανάπτυξης στις οποίες βασίστηκε η διπλωματική εργασία. </a:t>
            </a:r>
          </a:p>
          <a:p>
            <a:endParaRPr lang="el-GR" altLang="x-none" dirty="0"/>
          </a:p>
          <a:p>
            <a:r>
              <a:rPr lang="el-GR" altLang="x-none" dirty="0"/>
              <a:t>Η Τρίτη ενότητα αφορά τη συνδεσμολογία των συστημάτων αλλά και τον τρόπο λειτουργίας των αισθητήρων για την συλλογή δεδομένων. Στο τέλος αυτής γίνεται ο υπολογισμός του συνολικού κόστους της διπλωματικής εργασίας.</a:t>
            </a:r>
          </a:p>
          <a:p>
            <a:endParaRPr lang="el-GR" altLang="x-none" dirty="0"/>
          </a:p>
          <a:p>
            <a:r>
              <a:rPr lang="el-GR" altLang="x-none" dirty="0"/>
              <a:t>Στην τέταρτη ενότητα περιγράφεται  η λειτουργία της βάσης δεδομένων και των πινάκων της και στη συνέχεια αναλύονται οι λειτουργίες της διαδικτυακής εφαρμογής.</a:t>
            </a:r>
          </a:p>
          <a:p>
            <a:endParaRPr lang="el-GR" altLang="x-none" dirty="0"/>
          </a:p>
          <a:p>
            <a:r>
              <a:rPr lang="el-GR" altLang="x-none" dirty="0"/>
              <a:t>Η τελευταία ενότητα αφορά τα συμπεράσματα που παράχθηκαν με την εκπλήρωση της διπλωματικής εργασίας.</a:t>
            </a:r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asdads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578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5183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420416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82609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16486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60115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8408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18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EF76624-3BFD-9146-B405-A9671AF76F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85321" y="5977053"/>
            <a:ext cx="25348292" cy="8261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1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A5F499E-B389-1745-A7D3-1A30BCEB395E}"/>
              </a:ext>
            </a:extLst>
          </p:cNvPr>
          <p:cNvSpPr/>
          <p:nvPr userDrawn="1"/>
        </p:nvSpPr>
        <p:spPr>
          <a:xfrm>
            <a:off x="23177171" y="512236"/>
            <a:ext cx="626328" cy="62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33634" y="556039"/>
            <a:ext cx="82290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868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974274" y="5634087"/>
            <a:ext cx="18439201" cy="2700534"/>
            <a:chOff x="8759696" y="4846296"/>
            <a:chExt cx="6858260" cy="27005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6" y="4846296"/>
              <a:ext cx="685826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ΔΙΑΔΙΚΤΥΑΚΗ ΕΦΑΡΜΟΓΗ ΠΑΡΑΚΟΛΟΥΘΗΣΗΣ &amp; ΔΙΑΧΕΙΡΙΣΗΣ </a:t>
              </a: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ΕΞΥΠΝΩΝ ΣΥΣΚΕΥΩΝ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: </a:t>
              </a:r>
              <a:endParaRPr lang="el-G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ΣΧΕΔΙΑΣΜΟΣ &amp; ΥΛΟΠΟΙΗΣΗ ΓΙΑ ΕΞΥΠΝΑ ΣΠΙΤΙΑ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8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Επιβλέπων: Κατσαβούνης Στέφανος, Αναπληρωτής Καθηγητής</a:t>
              </a:r>
            </a:p>
          </p:txBody>
        </p:sp>
      </p:grp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C5C6E8D7-75AA-4798-9608-F5C5EBCD0CC3}"/>
              </a:ext>
            </a:extLst>
          </p:cNvPr>
          <p:cNvSpPr/>
          <p:nvPr/>
        </p:nvSpPr>
        <p:spPr>
          <a:xfrm>
            <a:off x="2204559" y="687135"/>
            <a:ext cx="1116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4000" dirty="0">
                <a:solidFill>
                  <a:schemeClr val="bg1"/>
                </a:solidFill>
                <a:latin typeface="+mj-lt"/>
              </a:rPr>
              <a:t>Τμήμα Μηχανικών Παραγωγής και Διοίκησης</a:t>
            </a:r>
          </a:p>
          <a:p>
            <a:r>
              <a:rPr lang="el-GR" sz="4000" b="1" dirty="0">
                <a:solidFill>
                  <a:schemeClr val="bg1"/>
                </a:solidFill>
              </a:rPr>
              <a:t>Δημοκρίτειο Πανεπιστήμιο Θράκης</a:t>
            </a:r>
            <a:endParaRPr lang="en-US" sz="4000" b="1" dirty="0">
              <a:solidFill>
                <a:schemeClr val="bg1"/>
              </a:solidFill>
              <a:latin typeface="Montserrat"/>
            </a:endParaRPr>
          </a:p>
          <a:p>
            <a:endParaRPr lang="en-US" sz="40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043E1-C948-4011-B55F-8B4A7E3A2254}"/>
              </a:ext>
            </a:extLst>
          </p:cNvPr>
          <p:cNvSpPr txBox="1"/>
          <p:nvPr/>
        </p:nvSpPr>
        <p:spPr>
          <a:xfrm>
            <a:off x="18089348" y="11714368"/>
            <a:ext cx="5298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4000" dirty="0">
                <a:solidFill>
                  <a:schemeClr val="bg1"/>
                </a:solidFill>
              </a:rPr>
              <a:t>Μησσήν Στέφανος</a:t>
            </a:r>
            <a:endParaRPr lang="el-GR" sz="4000" i="1" dirty="0">
              <a:solidFill>
                <a:schemeClr val="bg1"/>
              </a:solidFill>
            </a:endParaRPr>
          </a:p>
          <a:p>
            <a:pPr algn="r"/>
            <a:r>
              <a:rPr lang="el-GR" sz="4000" i="1" dirty="0">
                <a:solidFill>
                  <a:schemeClr val="bg1"/>
                </a:solidFill>
              </a:rPr>
              <a:t>Α</a:t>
            </a:r>
            <a:r>
              <a:rPr lang="en-US" sz="4000" i="1" dirty="0">
                <a:solidFill>
                  <a:schemeClr val="bg1"/>
                </a:solidFill>
              </a:rPr>
              <a:t>.</a:t>
            </a:r>
            <a:r>
              <a:rPr lang="el-GR" sz="4000" i="1" dirty="0">
                <a:solidFill>
                  <a:schemeClr val="bg1"/>
                </a:solidFill>
              </a:rPr>
              <a:t>Μ</a:t>
            </a:r>
            <a:r>
              <a:rPr lang="en-US" sz="4000" i="1" dirty="0">
                <a:solidFill>
                  <a:schemeClr val="bg1"/>
                </a:solidFill>
              </a:rPr>
              <a:t>.: 91432</a:t>
            </a:r>
            <a:endParaRPr lang="el-GR" sz="4000" i="1" dirty="0">
              <a:solidFill>
                <a:schemeClr val="bg1"/>
              </a:solidFill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1ECE31A-DE94-40A6-8338-686AF20F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r="18660"/>
          <a:stretch>
            <a:fillRect/>
          </a:stretch>
        </p:blipFill>
        <p:spPr bwMode="auto">
          <a:xfrm>
            <a:off x="-256759" y="257613"/>
            <a:ext cx="2461318" cy="250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8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634257" cy="2594231"/>
            <a:chOff x="8759692" y="5383486"/>
            <a:chExt cx="8634257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2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86342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ΘΕΩΡΗΤΙΚΩΝ ΥΠΟΒΑΘΡΟ ΕΝΝΟΙΩΝ &amp; ΕΞΟΠΛΙΣΜΟΥ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629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dirty="0">
                  <a:solidFill>
                    <a:srgbClr val="737572"/>
                  </a:solidFill>
                  <a:latin typeface="Calibri" panose="020F0502020204030204"/>
                </a:rPr>
                <a:t>2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11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6035944" y="2437713"/>
            <a:ext cx="1177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Γλώσσες Προγραμματισμού που χρησιμοποιήθηκαν</a:t>
            </a:r>
            <a:r>
              <a:rPr lang="en-US" sz="40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000" b="1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77AE7-2D6D-4411-A2C0-18EB04A271F9}"/>
              </a:ext>
            </a:extLst>
          </p:cNvPr>
          <p:cNvSpPr txBox="1"/>
          <p:nvPr/>
        </p:nvSpPr>
        <p:spPr>
          <a:xfrm>
            <a:off x="2610983" y="3794927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Διαδικτυακή Εφαρμογή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1E166-AA1A-4856-A1E3-676E8173CF42}"/>
              </a:ext>
            </a:extLst>
          </p:cNvPr>
          <p:cNvSpPr txBox="1"/>
          <p:nvPr/>
        </p:nvSpPr>
        <p:spPr>
          <a:xfrm>
            <a:off x="2489273" y="5129244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HTML 5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900FD21-7784-43D0-BBCC-7CBAA10EBD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4" y="4831266"/>
            <a:ext cx="1242289" cy="12422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DEC943-D7D5-466E-81B9-E43BFD0815A8}"/>
              </a:ext>
            </a:extLst>
          </p:cNvPr>
          <p:cNvSpPr txBox="1"/>
          <p:nvPr/>
        </p:nvSpPr>
        <p:spPr>
          <a:xfrm>
            <a:off x="2489273" y="6858000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CSS 3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4" name="Εικόνα 43">
            <a:extLst>
              <a:ext uri="{FF2B5EF4-FFF2-40B4-BE49-F238E27FC236}">
                <a16:creationId xmlns:a16="http://schemas.microsoft.com/office/drawing/2014/main" id="{0CE3B0B5-5342-4715-9AA6-8875092534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4" y="6560022"/>
            <a:ext cx="1242289" cy="12422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61F867-DF3F-4B6C-99A6-7308C30897C5}"/>
              </a:ext>
            </a:extLst>
          </p:cNvPr>
          <p:cNvSpPr txBox="1"/>
          <p:nvPr/>
        </p:nvSpPr>
        <p:spPr>
          <a:xfrm>
            <a:off x="2489272" y="8586756"/>
            <a:ext cx="27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JavaScript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30A4E7C1-078C-475A-97E8-F5DDA46CC0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89" y="8288778"/>
            <a:ext cx="2498456" cy="14045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B3F303B-A153-43A0-AEC3-9611C0998498}"/>
              </a:ext>
            </a:extLst>
          </p:cNvPr>
          <p:cNvSpPr txBox="1"/>
          <p:nvPr/>
        </p:nvSpPr>
        <p:spPr>
          <a:xfrm>
            <a:off x="9765650" y="3794927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Τοπικός Διακομιστής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49872-6D9A-4448-9C20-30F09D54AD14}"/>
              </a:ext>
            </a:extLst>
          </p:cNvPr>
          <p:cNvSpPr txBox="1"/>
          <p:nvPr/>
        </p:nvSpPr>
        <p:spPr>
          <a:xfrm>
            <a:off x="9643940" y="5129244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PHP 7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58" name="Εικόνα 57">
            <a:extLst>
              <a:ext uri="{FF2B5EF4-FFF2-40B4-BE49-F238E27FC236}">
                <a16:creationId xmlns:a16="http://schemas.microsoft.com/office/drawing/2014/main" id="{EF072341-0CA8-44F8-B8EF-79F4F64430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611" y="4622259"/>
            <a:ext cx="1637909" cy="163790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A082FD0-75A1-48FF-92FF-11E07FC7188E}"/>
              </a:ext>
            </a:extLst>
          </p:cNvPr>
          <p:cNvSpPr txBox="1"/>
          <p:nvPr/>
        </p:nvSpPr>
        <p:spPr>
          <a:xfrm>
            <a:off x="9641510" y="6862752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MySQL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5" name="Εικόνα 64">
            <a:extLst>
              <a:ext uri="{FF2B5EF4-FFF2-40B4-BE49-F238E27FC236}">
                <a16:creationId xmlns:a16="http://schemas.microsoft.com/office/drawing/2014/main" id="{FDE7C4BB-1D92-4D8E-A1D2-4B54CEA1674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41" y="6355767"/>
            <a:ext cx="1637909" cy="163790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38F64D9-F85D-4695-956C-371A4D481744}"/>
              </a:ext>
            </a:extLst>
          </p:cNvPr>
          <p:cNvSpPr txBox="1"/>
          <p:nvPr/>
        </p:nvSpPr>
        <p:spPr>
          <a:xfrm>
            <a:off x="17226860" y="3795094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Μικροελεγκτές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E1993E-07E9-493B-8512-A6410FBE91CA}"/>
              </a:ext>
            </a:extLst>
          </p:cNvPr>
          <p:cNvSpPr txBox="1"/>
          <p:nvPr/>
        </p:nvSpPr>
        <p:spPr>
          <a:xfrm>
            <a:off x="17105150" y="5129411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C++ *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8" name="Εικόνα 67">
            <a:extLst>
              <a:ext uri="{FF2B5EF4-FFF2-40B4-BE49-F238E27FC236}">
                <a16:creationId xmlns:a16="http://schemas.microsoft.com/office/drawing/2014/main" id="{B35CF739-DFC1-4027-99E6-C2595CF2FCA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821" y="4622426"/>
            <a:ext cx="1637909" cy="163790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76C37A-AD70-4BEC-AFEA-8F1D847FD4CA}"/>
              </a:ext>
            </a:extLst>
          </p:cNvPr>
          <p:cNvSpPr txBox="1"/>
          <p:nvPr/>
        </p:nvSpPr>
        <p:spPr>
          <a:xfrm>
            <a:off x="17105150" y="6886766"/>
            <a:ext cx="279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Processing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0" name="Εικόνα 69">
            <a:extLst>
              <a:ext uri="{FF2B5EF4-FFF2-40B4-BE49-F238E27FC236}">
                <a16:creationId xmlns:a16="http://schemas.microsoft.com/office/drawing/2014/main" id="{F3D00237-8CA2-480F-BAD6-B527F11DA78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072" y="6477519"/>
            <a:ext cx="1457668" cy="145766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7EE85BD-B23F-468C-85AB-2686B2340CB5}"/>
              </a:ext>
            </a:extLst>
          </p:cNvPr>
          <p:cNvSpPr txBox="1"/>
          <p:nvPr/>
        </p:nvSpPr>
        <p:spPr>
          <a:xfrm>
            <a:off x="17105150" y="8616927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Wiring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7D149E0B-F280-4C4A-9702-C61F76AA941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072" y="8235692"/>
            <a:ext cx="1457668" cy="14576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67E170-ACFC-4B7B-8236-0459F6DD40B6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74511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3" grpId="0"/>
      <p:bldP spid="45" grpId="0"/>
      <p:bldP spid="54" grpId="0"/>
      <p:bldP spid="55" grpId="0"/>
      <p:bldP spid="64" grpId="0"/>
      <p:bldP spid="66" grpId="0"/>
      <p:bldP spid="67" grpId="0"/>
      <p:bldP spid="69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12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8120519" y="2692140"/>
            <a:ext cx="825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4000" b="1" noProof="0" dirty="0">
                <a:solidFill>
                  <a:srgbClr val="445469"/>
                </a:solidFill>
                <a:latin typeface="Montserrat Bold"/>
              </a:rPr>
              <a:t>Βιβλιοθήκες</a:t>
            </a:r>
            <a:r>
              <a:rPr kumimoji="0" lang="el-GR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που χρησιμοποιήθηκαν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:</a:t>
            </a:r>
            <a:endParaRPr kumimoji="0" lang="el-GR" sz="40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42B31-FC28-4992-A4F8-E2A1591E3968}"/>
              </a:ext>
            </a:extLst>
          </p:cNvPr>
          <p:cNvSpPr txBox="1"/>
          <p:nvPr/>
        </p:nvSpPr>
        <p:spPr>
          <a:xfrm>
            <a:off x="1994867" y="4855691"/>
            <a:ext cx="327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 err="1">
                <a:solidFill>
                  <a:srgbClr val="445469"/>
                </a:solidFill>
                <a:latin typeface="Montserrat Bold"/>
              </a:rPr>
              <a:t>BootStrap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 4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F0E2EB9E-F7D3-4D49-9117-73B568F6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07" y="6444745"/>
            <a:ext cx="4353451" cy="30275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E2DBAA7-31FA-4456-8CD4-A20CBB318115}"/>
              </a:ext>
            </a:extLst>
          </p:cNvPr>
          <p:cNvSpPr txBox="1"/>
          <p:nvPr/>
        </p:nvSpPr>
        <p:spPr>
          <a:xfrm>
            <a:off x="10903889" y="4855691"/>
            <a:ext cx="277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Charts.JS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1" name="Εικόνα 40">
            <a:extLst>
              <a:ext uri="{FF2B5EF4-FFF2-40B4-BE49-F238E27FC236}">
                <a16:creationId xmlns:a16="http://schemas.microsoft.com/office/drawing/2014/main" id="{D91EE2B9-8A91-40E8-B29D-93E189F840E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23" y="5836475"/>
            <a:ext cx="7563852" cy="39642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B3F2B7D-D2A6-4C79-A7DC-FD74B45C1D2C}"/>
              </a:ext>
            </a:extLst>
          </p:cNvPr>
          <p:cNvSpPr txBox="1"/>
          <p:nvPr/>
        </p:nvSpPr>
        <p:spPr>
          <a:xfrm>
            <a:off x="19302317" y="4855690"/>
            <a:ext cx="27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 err="1">
                <a:solidFill>
                  <a:srgbClr val="445469"/>
                </a:solidFill>
                <a:latin typeface="Montserrat Bold"/>
              </a:rPr>
              <a:t>JQuery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6" name="Εικόνα 45">
            <a:extLst>
              <a:ext uri="{FF2B5EF4-FFF2-40B4-BE49-F238E27FC236}">
                <a16:creationId xmlns:a16="http://schemas.microsoft.com/office/drawing/2014/main" id="{5972450C-F694-4320-B8A5-0E0B486986C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002" y="6391330"/>
            <a:ext cx="3080938" cy="30809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2FBFB-3739-40ED-88B6-883A5E0E4E7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8973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</a:t>
            </a:r>
            <a:r>
              <a:rPr kumimoji="0" lang="el-GR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 Εξοπλισμός -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73" y="3626271"/>
            <a:ext cx="4690014" cy="34073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2871036" y="2681717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Uno Rev3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93" y="3336702"/>
            <a:ext cx="3796938" cy="3521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0115431" y="2620892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WeMos D1 R2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BE560A-6EE4-4839-89EC-1B012B178833}"/>
              </a:ext>
            </a:extLst>
          </p:cNvPr>
          <p:cNvSpPr txBox="1"/>
          <p:nvPr/>
        </p:nvSpPr>
        <p:spPr>
          <a:xfrm>
            <a:off x="18587916" y="2620891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DHT 22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E9775377-995C-425D-ABD6-3D3972263FC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28" y="3267222"/>
            <a:ext cx="3586284" cy="3586284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0F34FBB-CC65-4596-9456-722199759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10" y="8300835"/>
            <a:ext cx="4062803" cy="2918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D1DAC0-882F-4498-9AD8-8BF2DD323D50}"/>
              </a:ext>
            </a:extLst>
          </p:cNvPr>
          <p:cNvSpPr txBox="1"/>
          <p:nvPr/>
        </p:nvSpPr>
        <p:spPr>
          <a:xfrm>
            <a:off x="2353324" y="7344042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Ethernet Shield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D962D135-6B5A-41E4-AB27-142ECC74185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589" y="7819028"/>
            <a:ext cx="4062803" cy="40628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635797-BE92-454E-AE0B-1DB86E080093}"/>
              </a:ext>
            </a:extLst>
          </p:cNvPr>
          <p:cNvSpPr txBox="1"/>
          <p:nvPr/>
        </p:nvSpPr>
        <p:spPr>
          <a:xfrm>
            <a:off x="9572521" y="7399861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Breadboard 400 pins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35" name="Εικόνα 34">
            <a:extLst>
              <a:ext uri="{FF2B5EF4-FFF2-40B4-BE49-F238E27FC236}">
                <a16:creationId xmlns:a16="http://schemas.microsoft.com/office/drawing/2014/main" id="{DF2A0A30-199C-4356-8AF2-8463681CCC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89" y="8001333"/>
            <a:ext cx="3535108" cy="32178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2285E1-6B7F-4AE9-B273-BE3949C85F9F}"/>
              </a:ext>
            </a:extLst>
          </p:cNvPr>
          <p:cNvSpPr txBox="1"/>
          <p:nvPr/>
        </p:nvSpPr>
        <p:spPr>
          <a:xfrm>
            <a:off x="16520720" y="7399861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Router TG585 v7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02F-20A1-41C0-A100-315943941119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2891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8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 Εξοπλισμός 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66" y="5449401"/>
            <a:ext cx="3973717" cy="3973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2091966" y="3815485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Καλώδια 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Jumper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22" y="4993689"/>
            <a:ext cx="4814575" cy="4814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7108761" y="3815485"/>
            <a:ext cx="529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l-G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Καλ</a:t>
            </a:r>
            <a:r>
              <a:rPr lang="el-GR" dirty="0" err="1">
                <a:solidFill>
                  <a:srgbClr val="445469"/>
                </a:solidFill>
                <a:latin typeface="Montserrat Bold"/>
              </a:rPr>
              <a:t>ώδια</a:t>
            </a:r>
            <a:r>
              <a:rPr lang="el-GR" dirty="0">
                <a:solidFill>
                  <a:srgbClr val="445469"/>
                </a:solidFill>
                <a:latin typeface="Montserrat Bold"/>
              </a:rPr>
              <a:t> Τροφοδοσίας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6BA02-CF7B-4031-9B66-793C2C5A633D}"/>
              </a:ext>
            </a:extLst>
          </p:cNvPr>
          <p:cNvSpPr txBox="1"/>
          <p:nvPr/>
        </p:nvSpPr>
        <p:spPr>
          <a:xfrm>
            <a:off x="9488761" y="3815484"/>
            <a:ext cx="529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l-G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Καλ</a:t>
            </a:r>
            <a:r>
              <a:rPr lang="el-GR" dirty="0" err="1">
                <a:solidFill>
                  <a:srgbClr val="445469"/>
                </a:solidFill>
                <a:latin typeface="Montserrat Bold"/>
              </a:rPr>
              <a:t>ώδιο</a:t>
            </a:r>
            <a:r>
              <a:rPr lang="el-GR" dirty="0">
                <a:solidFill>
                  <a:srgbClr val="445469"/>
                </a:solidFill>
                <a:latin typeface="Montserrat Bold"/>
              </a:rPr>
              <a:t> 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RJ45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Ethernet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15DDA1AC-60A0-4AC4-9906-32FD403219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055" y="4993689"/>
            <a:ext cx="4798308" cy="4814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4085465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88076" y="1414546"/>
            <a:ext cx="619778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Πλατφόρμες Ανάπτυξης Λογισμικού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67" y="5457681"/>
            <a:ext cx="3313752" cy="32999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1607872" y="3815482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Visual Studio Code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85" y="5454913"/>
            <a:ext cx="3299944" cy="32999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3014749" y="3815483"/>
            <a:ext cx="329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Arduino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IDE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6BA02-CF7B-4031-9B66-793C2C5A633D}"/>
              </a:ext>
            </a:extLst>
          </p:cNvPr>
          <p:cNvSpPr txBox="1"/>
          <p:nvPr/>
        </p:nvSpPr>
        <p:spPr>
          <a:xfrm>
            <a:off x="8164220" y="3815482"/>
            <a:ext cx="235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Brackets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15DDA1AC-60A0-4AC4-9906-32FD403219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749" y="5336656"/>
            <a:ext cx="3297176" cy="32971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790025-703E-4238-8AE5-528E82AE90C5}"/>
              </a:ext>
            </a:extLst>
          </p:cNvPr>
          <p:cNvSpPr txBox="1"/>
          <p:nvPr/>
        </p:nvSpPr>
        <p:spPr>
          <a:xfrm>
            <a:off x="19326686" y="3815483"/>
            <a:ext cx="223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XAMPP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FF391913-2E8A-4407-810C-8C7E1B37BBD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980" y="5336656"/>
            <a:ext cx="3271416" cy="32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5" y="3625389"/>
            <a:ext cx="8150159" cy="2579943"/>
            <a:chOff x="8759695" y="5397774"/>
            <a:chExt cx="8150159" cy="25799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73980" y="5397774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ΥΛΙΚΟ ΜΕΡΟΣ &amp;</a:t>
              </a:r>
              <a:r>
                <a:rPr lang="en-US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ΣΥΝΔΕΣΜΟΛΟΓΙΑ ΣΥΣΤΗΜΑΤΟΣ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893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lang="en-US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A5A99F6-E8AB-4BE8-A9F4-8D4C4A35A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047" y="2794155"/>
            <a:ext cx="7559400" cy="4506642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9A493C9D-1A91-40D1-8570-0634BF427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048" y="7773492"/>
            <a:ext cx="7559400" cy="258809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0E9F9BA-DD66-4436-AB32-385EDE439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586" y="2794156"/>
            <a:ext cx="11148073" cy="7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2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846A7FC-AC43-4B6E-A158-96846CE0D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325" y="3170547"/>
            <a:ext cx="7273902" cy="58474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7594EE5-5976-4FBE-88A0-782514EAE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677" y="3065929"/>
            <a:ext cx="9931509" cy="6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393760" y="1414546"/>
            <a:ext cx="358643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Συλλογή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B63843F-6EB6-471A-BE15-30D89A53F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002" y="2289419"/>
            <a:ext cx="16243597" cy="90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463046" y="225155"/>
            <a:ext cx="5451557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ΠΕΡΙΕΧΟΜΕΝΑ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72784718-126D-470D-B6B3-15B933C16E13}"/>
              </a:ext>
            </a:extLst>
          </p:cNvPr>
          <p:cNvGrpSpPr/>
          <p:nvPr/>
        </p:nvGrpSpPr>
        <p:grpSpPr>
          <a:xfrm>
            <a:off x="9434227" y="8848530"/>
            <a:ext cx="4130501" cy="2035044"/>
            <a:chOff x="9434227" y="8848530"/>
            <a:chExt cx="4130501" cy="2035044"/>
          </a:xfrm>
        </p:grpSpPr>
        <p:sp>
          <p:nvSpPr>
            <p:cNvPr id="46" name="TextBox 45"/>
            <p:cNvSpPr txBox="1"/>
            <p:nvPr/>
          </p:nvSpPr>
          <p:spPr>
            <a:xfrm>
              <a:off x="10663549" y="9633443"/>
              <a:ext cx="2901179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2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Συμπεράσματα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434227" y="8848530"/>
              <a:ext cx="1027845" cy="2035044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5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5</a:t>
              </a:r>
            </a:p>
          </p:txBody>
        </p:sp>
      </p:grp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DCBAF9E6-1C2D-4201-90D0-5ABA6CEAC906}"/>
              </a:ext>
            </a:extLst>
          </p:cNvPr>
          <p:cNvGrpSpPr/>
          <p:nvPr/>
        </p:nvGrpSpPr>
        <p:grpSpPr>
          <a:xfrm>
            <a:off x="12468777" y="5493136"/>
            <a:ext cx="10057877" cy="2183219"/>
            <a:chOff x="12468777" y="5493136"/>
            <a:chExt cx="10057877" cy="2183219"/>
          </a:xfrm>
        </p:grpSpPr>
        <p:sp>
          <p:nvSpPr>
            <p:cNvPr id="43" name="TextBox 42"/>
            <p:cNvSpPr txBox="1"/>
            <p:nvPr/>
          </p:nvSpPr>
          <p:spPr>
            <a:xfrm>
              <a:off x="14218097" y="5712464"/>
              <a:ext cx="8308557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Σχεδίαση και υλοποίηση διαδικτυακής εφαρμογής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44" name="Subtitle 2"/>
            <p:cNvSpPr txBox="1">
              <a:spLocks/>
            </p:cNvSpPr>
            <p:nvPr/>
          </p:nvSpPr>
          <p:spPr>
            <a:xfrm>
              <a:off x="14107550" y="6317262"/>
              <a:ext cx="8308557" cy="135909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Περιγραφή Βάσης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Παρουσίαση Λειτουργίας Διαδικτυακής Εφαρμογής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468777" y="5493136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4</a:t>
              </a:r>
            </a:p>
          </p:txBody>
        </p:sp>
      </p:grp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A2408339-EFCB-4AA8-AFB8-E0A0C9E0AA81}"/>
              </a:ext>
            </a:extLst>
          </p:cNvPr>
          <p:cNvGrpSpPr/>
          <p:nvPr/>
        </p:nvGrpSpPr>
        <p:grpSpPr>
          <a:xfrm>
            <a:off x="1697228" y="5560541"/>
            <a:ext cx="9215222" cy="2750174"/>
            <a:chOff x="1697228" y="5560541"/>
            <a:chExt cx="9215222" cy="2750174"/>
          </a:xfrm>
        </p:grpSpPr>
        <p:sp>
          <p:nvSpPr>
            <p:cNvPr id="72" name="TextBox 71"/>
            <p:cNvSpPr txBox="1"/>
            <p:nvPr/>
          </p:nvSpPr>
          <p:spPr>
            <a:xfrm>
              <a:off x="3391304" y="5712291"/>
              <a:ext cx="7452168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Θεωρητικό Υπόβαθρο εννοιών &amp; εξοπλισμού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3" name="Subtitle 2"/>
            <p:cNvSpPr txBox="1">
              <a:spLocks/>
            </p:cNvSpPr>
            <p:nvPr/>
          </p:nvSpPr>
          <p:spPr>
            <a:xfrm>
              <a:off x="3280757" y="6317089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Γλώσσες Προγραμματισμού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Υλικός Εξοπλισμός – </a:t>
              </a:r>
              <a:r>
                <a:rPr lang="en-US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Hardware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Πλατφόρμες Ανάπτυξης Λογισμικού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97228" y="5560541"/>
              <a:ext cx="1042273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2</a:t>
              </a: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09E6E878-472D-419B-8205-87A765188A0C}"/>
              </a:ext>
            </a:extLst>
          </p:cNvPr>
          <p:cNvGrpSpPr/>
          <p:nvPr/>
        </p:nvGrpSpPr>
        <p:grpSpPr>
          <a:xfrm>
            <a:off x="12468777" y="2328600"/>
            <a:ext cx="9159919" cy="2820718"/>
            <a:chOff x="12468777" y="2328600"/>
            <a:chExt cx="9159919" cy="2820718"/>
          </a:xfrm>
        </p:grpSpPr>
        <p:sp>
          <p:nvSpPr>
            <p:cNvPr id="66" name="TextBox 65"/>
            <p:cNvSpPr txBox="1"/>
            <p:nvPr/>
          </p:nvSpPr>
          <p:spPr>
            <a:xfrm>
              <a:off x="14107550" y="2550894"/>
              <a:ext cx="734463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Υλικό μέρος και συνδεσμολογία συστήματος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67" name="Subtitle 2"/>
            <p:cNvSpPr txBox="1">
              <a:spLocks/>
            </p:cNvSpPr>
            <p:nvPr/>
          </p:nvSpPr>
          <p:spPr>
            <a:xfrm>
              <a:off x="13997003" y="3155692"/>
              <a:ext cx="7631693" cy="199362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Συνδεσμολογία Συστημάτων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Συλλογή Δεδομένων</a:t>
              </a:r>
            </a:p>
            <a:p>
              <a:pPr marL="457200" indent="-457200" algn="l">
                <a:lnSpc>
                  <a:spcPts val="4300"/>
                </a:lnSpc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Υπολογισμός κόστους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468777" y="2328600"/>
              <a:ext cx="931665" cy="2043636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3</a:t>
              </a: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199EA93-7C7C-4FC6-8EFE-8C4A055C8AF0}"/>
              </a:ext>
            </a:extLst>
          </p:cNvPr>
          <p:cNvGrpSpPr/>
          <p:nvPr/>
        </p:nvGrpSpPr>
        <p:grpSpPr>
          <a:xfrm>
            <a:off x="2008212" y="2328600"/>
            <a:ext cx="5558780" cy="2683841"/>
            <a:chOff x="2008212" y="2328600"/>
            <a:chExt cx="5558780" cy="2683841"/>
          </a:xfrm>
        </p:grpSpPr>
        <p:sp>
          <p:nvSpPr>
            <p:cNvPr id="68" name="TextBox 67"/>
            <p:cNvSpPr txBox="1"/>
            <p:nvPr/>
          </p:nvSpPr>
          <p:spPr>
            <a:xfrm>
              <a:off x="3546796" y="2503272"/>
              <a:ext cx="1759969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Εισαγωγή</a:t>
              </a:r>
              <a:endParaRPr 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71" name="Subtitle 2"/>
            <p:cNvSpPr txBox="1">
              <a:spLocks/>
            </p:cNvSpPr>
            <p:nvPr/>
          </p:nvSpPr>
          <p:spPr>
            <a:xfrm>
              <a:off x="3436250" y="3108070"/>
              <a:ext cx="4130742" cy="1904371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Το πρόβλημα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Η ανάγκη</a:t>
              </a:r>
            </a:p>
            <a:p>
              <a:pPr marL="457200" indent="-457200" algn="l">
                <a:lnSpc>
                  <a:spcPts val="43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l-GR" sz="27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Στόχοι Διπλωματικής</a:t>
              </a:r>
              <a:endPara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008212" y="2328600"/>
              <a:ext cx="731289" cy="2015745"/>
            </a:xfrm>
            <a:prstGeom prst="rect">
              <a:avLst/>
            </a:prstGeom>
            <a:noFill/>
          </p:spPr>
          <p:txBody>
            <a:bodyPr wrap="none" tIns="640080" rtlCol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1500" dirty="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1</a:t>
              </a: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5593817-5FD2-42FD-B26E-D38D33EEFC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E49E5-48F7-49FE-92F3-BC18E1B6E335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endParaRPr lang="el-GR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082101-ADB1-44C3-98E8-B2B8115FAAE7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 dir="u"/>
      </p:transition>
    </mc:Choice>
    <mc:Fallback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264623" y="1414546"/>
            <a:ext cx="38447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Υπολογισμός Κόστους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20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3B07FC88-4A13-4126-84EF-4A12A6BC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14544"/>
              </p:ext>
            </p:extLst>
          </p:nvPr>
        </p:nvGraphicFramePr>
        <p:xfrm>
          <a:off x="7588282" y="3684475"/>
          <a:ext cx="15128843" cy="6500375"/>
        </p:xfrm>
        <a:graphic>
          <a:graphicData uri="http://schemas.openxmlformats.org/drawingml/2006/table">
            <a:tbl>
              <a:tblPr firstRow="1" firstCol="1" bandRow="1"/>
              <a:tblGrid>
                <a:gridCol w="6647280">
                  <a:extLst>
                    <a:ext uri="{9D8B030D-6E8A-4147-A177-3AD203B41FA5}">
                      <a16:colId xmlns:a16="http://schemas.microsoft.com/office/drawing/2014/main" val="1024962099"/>
                    </a:ext>
                  </a:extLst>
                </a:gridCol>
                <a:gridCol w="3464865">
                  <a:extLst>
                    <a:ext uri="{9D8B030D-6E8A-4147-A177-3AD203B41FA5}">
                      <a16:colId xmlns:a16="http://schemas.microsoft.com/office/drawing/2014/main" val="4158654121"/>
                    </a:ext>
                  </a:extLst>
                </a:gridCol>
                <a:gridCol w="5016698">
                  <a:extLst>
                    <a:ext uri="{9D8B030D-6E8A-4147-A177-3AD203B41FA5}">
                      <a16:colId xmlns:a16="http://schemas.microsoft.com/office/drawing/2014/main" val="1984573777"/>
                    </a:ext>
                  </a:extLst>
                </a:gridCol>
              </a:tblGrid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Υλικό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Ποσότητα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Τιμή μονάδας (€)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280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Rev3 + 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 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6927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WeMos D1 R2 + microUSB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0987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Shield W5100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16,20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683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Αισθητήρας DHT22/AM2302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16502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Mini Solderless Breadboard 400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598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(65 κομμάτια)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34089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RJ45 cable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27672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Ακρυλική βάση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2,80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7537"/>
                  </a:ext>
                </a:extLst>
              </a:tr>
              <a:tr h="913490"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Σύνολο: 79,50€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899" marR="84899" marT="42449" marB="424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631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AB45DB-3625-4044-A12C-F1083BF023E4}"/>
              </a:ext>
            </a:extLst>
          </p:cNvPr>
          <p:cNvSpPr txBox="1"/>
          <p:nvPr/>
        </p:nvSpPr>
        <p:spPr>
          <a:xfrm>
            <a:off x="630142" y="5864005"/>
            <a:ext cx="654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4672C4"/>
                </a:solidFill>
                <a:latin typeface="Montserrat Bold"/>
              </a:rPr>
              <a:t>Συνολικό Κόστος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17073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594231"/>
            <a:chOff x="8759692" y="5383486"/>
            <a:chExt cx="8150162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ΣΧΕΔΙΑΣΗ &amp; ΥΛΟΠΟΙΗΣΗ ΤΗΣ ΔΙΑΔΙΚΤΥΑΚΗΣ ΕΦΑΡΜΟΓΗΣ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408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4055" y="1414546"/>
            <a:ext cx="520584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Περιγραφή Βάσης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2659A73-EA7E-4F3F-A9D3-0338DFB8E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2689753"/>
            <a:ext cx="12601576" cy="9376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D12E8F-D332-414D-A3D1-3A4B85BBA094}"/>
              </a:ext>
            </a:extLst>
          </p:cNvPr>
          <p:cNvSpPr txBox="1"/>
          <p:nvPr/>
        </p:nvSpPr>
        <p:spPr>
          <a:xfrm>
            <a:off x="1915327" y="6442621"/>
            <a:ext cx="5890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4672C4"/>
                </a:solidFill>
                <a:latin typeface="Montserrat Bold"/>
              </a:rPr>
              <a:t>users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user_log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devices_states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indoor_data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outdoor_data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FA32C-0B15-45F6-A237-D409E9A47E39}"/>
              </a:ext>
            </a:extLst>
          </p:cNvPr>
          <p:cNvSpPr txBox="1"/>
          <p:nvPr/>
        </p:nvSpPr>
        <p:spPr>
          <a:xfrm>
            <a:off x="1688012" y="4236107"/>
            <a:ext cx="58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smart_homie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FDD0E88-C990-4411-889D-A856D10A148B}"/>
              </a:ext>
            </a:extLst>
          </p:cNvPr>
          <p:cNvSpPr/>
          <p:nvPr/>
        </p:nvSpPr>
        <p:spPr>
          <a:xfrm>
            <a:off x="1329956" y="5598212"/>
            <a:ext cx="2507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5</a:t>
            </a:r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 Πίνακες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1A31F09-AF4D-47C8-99BE-D1E35A647A9F}"/>
              </a:ext>
            </a:extLst>
          </p:cNvPr>
          <p:cNvSpPr/>
          <p:nvPr/>
        </p:nvSpPr>
        <p:spPr>
          <a:xfrm>
            <a:off x="1155382" y="3528510"/>
            <a:ext cx="4519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1 Βάση Δεδομένων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41314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163344"/>
            <a:chOff x="8759692" y="5383486"/>
            <a:chExt cx="8150162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lang="en-US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5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ΣΥΜΠΕΡΑΣΜΑΤΑ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35454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159502" y="1982517"/>
            <a:ext cx="60586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ΣΥΜΠΕΡΑΣΜΑΤΑ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2B5E9-D321-4AD0-AE97-1732D819F7E7}"/>
              </a:ext>
            </a:extLst>
          </p:cNvPr>
          <p:cNvSpPr txBox="1"/>
          <p:nvPr/>
        </p:nvSpPr>
        <p:spPr>
          <a:xfrm>
            <a:off x="3108484" y="4037717"/>
            <a:ext cx="1692259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οικονομικής συσκευής καταγραφής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l-GR" sz="4000" dirty="0">
              <a:solidFill>
                <a:srgbClr val="009FCF"/>
              </a:solidFill>
              <a:latin typeface="Montserrat Bold"/>
            </a:endParaRPr>
          </a:p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374BED3-95E4-4FC7-83B7-3A547483DD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08" y="4311752"/>
            <a:ext cx="991843" cy="991843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8502EF8C-1F4C-44CB-8283-634353B2441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931" y="5441370"/>
            <a:ext cx="991843" cy="991843"/>
          </a:xfrm>
          <a:prstGeom prst="rect">
            <a:avLst/>
          </a:prstGeom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713B0DC-C9A0-46E3-8E27-DF4FB5DF7D3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264" y="6517877"/>
            <a:ext cx="1103742" cy="1103742"/>
          </a:xfrm>
          <a:prstGeom prst="rect">
            <a:avLst/>
          </a:prstGeom>
        </p:spPr>
      </p:pic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0F386BF-0855-4750-BD51-11883F22DF80}"/>
              </a:ext>
            </a:extLst>
          </p:cNvPr>
          <p:cNvSpPr/>
          <p:nvPr/>
        </p:nvSpPr>
        <p:spPr>
          <a:xfrm>
            <a:off x="3108484" y="5197465"/>
            <a:ext cx="18869832" cy="11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Διαδικτυακής εφαρμογής η οποία είναι εύκολη στη χρήση της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E32438A6-A842-4B9F-9E8A-2D7919092E75}"/>
              </a:ext>
            </a:extLst>
          </p:cNvPr>
          <p:cNvSpPr/>
          <p:nvPr/>
        </p:nvSpPr>
        <p:spPr>
          <a:xfrm>
            <a:off x="3108484" y="6422024"/>
            <a:ext cx="10276916" cy="115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Αντικατάσταση φυσικής παρουσίας στο χώρο</a:t>
            </a:r>
          </a:p>
        </p:txBody>
      </p:sp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B008F803-E1C9-43B2-9981-0BFE7A48DC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21" y="7919015"/>
            <a:ext cx="952127" cy="952127"/>
          </a:xfrm>
          <a:prstGeom prst="rect">
            <a:avLst/>
          </a:prstGeom>
        </p:spPr>
      </p:pic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32C75E6D-0BFC-4EC2-A221-BACDCA19FB72}"/>
              </a:ext>
            </a:extLst>
          </p:cNvPr>
          <p:cNvSpPr/>
          <p:nvPr/>
        </p:nvSpPr>
        <p:spPr>
          <a:xfrm>
            <a:off x="3108484" y="7646583"/>
            <a:ext cx="13734337" cy="115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Χρήση μικροελεγκτών αλλά και αισθητήρων ανοικτού κώδικα </a:t>
            </a:r>
          </a:p>
        </p:txBody>
      </p:sp>
    </p:spTree>
    <p:extLst>
      <p:ext uri="{BB962C8B-B14F-4D97-AF65-F5344CB8AC3E}">
        <p14:creationId xmlns:p14="http://schemas.microsoft.com/office/powerpoint/2010/main" val="1325252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28819-4465-3A49-8D25-CCC10105D14A}"/>
              </a:ext>
            </a:extLst>
          </p:cNvPr>
          <p:cNvSpPr txBox="1"/>
          <p:nvPr/>
        </p:nvSpPr>
        <p:spPr>
          <a:xfrm>
            <a:off x="2969224" y="4169216"/>
            <a:ext cx="184392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ΕΥΧΑΡΙΣΤΩ ΠΟΛΥ ΓΙΑ ΤΟΝ ΧΡΟΝΟ ΣΑΣ!</a:t>
            </a:r>
          </a:p>
        </p:txBody>
      </p: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EC988-77D0-4EC2-94B8-1D0B5E77EFDE}"/>
              </a:ext>
            </a:extLst>
          </p:cNvPr>
          <p:cNvSpPr txBox="1"/>
          <p:nvPr/>
        </p:nvSpPr>
        <p:spPr>
          <a:xfrm>
            <a:off x="9507565" y="6350167"/>
            <a:ext cx="50313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ΕΡΩΤΗΣΕΙΣ</a:t>
            </a:r>
            <a:endParaRPr lang="el-GR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CE0CB61B-5E60-4F58-AD65-039DAC308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87" y="8098598"/>
            <a:ext cx="3472750" cy="34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6858260" cy="2163344"/>
            <a:chOff x="8759692" y="5383486"/>
            <a:chExt cx="6858260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1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ΕΙΣΑΓΩΓΗ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231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1E20D-2E49-4DBB-8B5E-E656FFD822F9}"/>
                </a:ext>
              </a:extLst>
            </p:cNvPr>
            <p:cNvSpPr txBox="1"/>
            <p:nvPr/>
          </p:nvSpPr>
          <p:spPr>
            <a:xfrm>
              <a:off x="1329956" y="12164306"/>
              <a:ext cx="8104271" cy="12926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Διαδικτυακή Εφαρμογή Παρακολούθησης &amp; Διαχείρισης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 Έξυπνων Συσκευών: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Σχεδιασμός &amp; Υλοποίηση για Έξυπνα Σπίτια</a:t>
              </a: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  <a:endParaRPr lang="el-GR" sz="2800" dirty="0"/>
          </a:p>
        </p:txBody>
      </p:sp>
      <p:grpSp>
        <p:nvGrpSpPr>
          <p:cNvPr id="17" name="Ομάδα 16">
            <a:extLst>
              <a:ext uri="{FF2B5EF4-FFF2-40B4-BE49-F238E27FC236}">
                <a16:creationId xmlns:a16="http://schemas.microsoft.com/office/drawing/2014/main" id="{13C8E7FD-AEE9-4447-B16D-208CDEF5DA27}"/>
              </a:ext>
            </a:extLst>
          </p:cNvPr>
          <p:cNvGrpSpPr/>
          <p:nvPr/>
        </p:nvGrpSpPr>
        <p:grpSpPr>
          <a:xfrm>
            <a:off x="1735976" y="2902299"/>
            <a:ext cx="4868423" cy="6206373"/>
            <a:chOff x="1065371" y="2585023"/>
            <a:chExt cx="4868423" cy="6206373"/>
          </a:xfrm>
        </p:grpSpPr>
        <p:grpSp>
          <p:nvGrpSpPr>
            <p:cNvPr id="14" name="Ομάδα 13">
              <a:extLst>
                <a:ext uri="{FF2B5EF4-FFF2-40B4-BE49-F238E27FC236}">
                  <a16:creationId xmlns:a16="http://schemas.microsoft.com/office/drawing/2014/main" id="{FFB98A14-D4B7-42C0-BAB9-A10870DDD1F2}"/>
                </a:ext>
              </a:extLst>
            </p:cNvPr>
            <p:cNvGrpSpPr/>
            <p:nvPr/>
          </p:nvGrpSpPr>
          <p:grpSpPr>
            <a:xfrm>
              <a:off x="1065371" y="4037278"/>
              <a:ext cx="4868423" cy="4754118"/>
              <a:chOff x="1255286" y="2508355"/>
              <a:chExt cx="4868423" cy="4754118"/>
            </a:xfrm>
          </p:grpSpPr>
          <p:sp>
            <p:nvSpPr>
              <p:cNvPr id="13" name="Οβάλ 12">
                <a:extLst>
                  <a:ext uri="{FF2B5EF4-FFF2-40B4-BE49-F238E27FC236}">
                    <a16:creationId xmlns:a16="http://schemas.microsoft.com/office/drawing/2014/main" id="{C4569540-94C0-4028-B426-8DA3F40B5405}"/>
                  </a:ext>
                </a:extLst>
              </p:cNvPr>
              <p:cNvSpPr/>
              <p:nvPr/>
            </p:nvSpPr>
            <p:spPr>
              <a:xfrm>
                <a:off x="1255286" y="2508355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" name="Εικόνα 2">
                <a:extLst>
                  <a:ext uri="{FF2B5EF4-FFF2-40B4-BE49-F238E27FC236}">
                    <a16:creationId xmlns:a16="http://schemas.microsoft.com/office/drawing/2014/main" id="{A2B7F809-C6EE-4EC8-8F0D-A6DA5468F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804" y="5134394"/>
                <a:ext cx="1631388" cy="1631388"/>
              </a:xfrm>
              <a:prstGeom prst="rect">
                <a:avLst/>
              </a:prstGeom>
            </p:spPr>
          </p:pic>
          <p:pic>
            <p:nvPicPr>
              <p:cNvPr id="5" name="Εικόνα 4">
                <a:extLst>
                  <a:ext uri="{FF2B5EF4-FFF2-40B4-BE49-F238E27FC236}">
                    <a16:creationId xmlns:a16="http://schemas.microsoft.com/office/drawing/2014/main" id="{3B589435-8717-4677-80B4-9C7C585F3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891" y="3480091"/>
                <a:ext cx="1442320" cy="1442320"/>
              </a:xfrm>
              <a:prstGeom prst="rect">
                <a:avLst/>
              </a:prstGeom>
            </p:spPr>
          </p:pic>
          <p:pic>
            <p:nvPicPr>
              <p:cNvPr id="12" name="Εικόνα 11">
                <a:extLst>
                  <a:ext uri="{FF2B5EF4-FFF2-40B4-BE49-F238E27FC236}">
                    <a16:creationId xmlns:a16="http://schemas.microsoft.com/office/drawing/2014/main" id="{05C59955-EB8F-45FB-923C-FD1774561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215" y="3443094"/>
                <a:ext cx="1442320" cy="144232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9AADB6-C9D9-4D4D-9E70-53AE3213EB5E}"/>
                </a:ext>
              </a:extLst>
            </p:cNvPr>
            <p:cNvSpPr txBox="1"/>
            <p:nvPr/>
          </p:nvSpPr>
          <p:spPr>
            <a:xfrm>
              <a:off x="2085513" y="2585023"/>
              <a:ext cx="3135345" cy="984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Έξυπνες Συσκευές </a:t>
              </a:r>
            </a:p>
            <a:p>
              <a:pPr algn="ctr"/>
              <a:r>
                <a:rPr lang="el-GR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(</a:t>
              </a:r>
              <a:r>
                <a: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Smart Devices</a:t>
              </a:r>
              <a:r>
                <a:rPr lang="el-GR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)</a:t>
              </a:r>
              <a:endParaRPr lang="en-US" sz="2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</p:grp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3C4EA859-26E1-41B5-8F07-ADA37C4AAE2A}"/>
              </a:ext>
            </a:extLst>
          </p:cNvPr>
          <p:cNvGrpSpPr/>
          <p:nvPr/>
        </p:nvGrpSpPr>
        <p:grpSpPr>
          <a:xfrm>
            <a:off x="9409736" y="2902299"/>
            <a:ext cx="4868423" cy="6206373"/>
            <a:chOff x="9489112" y="2585023"/>
            <a:chExt cx="4868423" cy="6206373"/>
          </a:xfrm>
        </p:grpSpPr>
        <p:grpSp>
          <p:nvGrpSpPr>
            <p:cNvPr id="30" name="Ομάδα 29">
              <a:extLst>
                <a:ext uri="{FF2B5EF4-FFF2-40B4-BE49-F238E27FC236}">
                  <a16:creationId xmlns:a16="http://schemas.microsoft.com/office/drawing/2014/main" id="{A0D821D6-8408-4228-8E90-48BE914FBBBB}"/>
                </a:ext>
              </a:extLst>
            </p:cNvPr>
            <p:cNvGrpSpPr/>
            <p:nvPr/>
          </p:nvGrpSpPr>
          <p:grpSpPr>
            <a:xfrm>
              <a:off x="9489112" y="2585023"/>
              <a:ext cx="4868423" cy="6206373"/>
              <a:chOff x="1065371" y="2585023"/>
              <a:chExt cx="4868423" cy="6206373"/>
            </a:xfrm>
          </p:grpSpPr>
          <p:sp>
            <p:nvSpPr>
              <p:cNvPr id="35" name="Οβάλ 34">
                <a:extLst>
                  <a:ext uri="{FF2B5EF4-FFF2-40B4-BE49-F238E27FC236}">
                    <a16:creationId xmlns:a16="http://schemas.microsoft.com/office/drawing/2014/main" id="{511BB429-FB84-45F1-9272-E668A56EA962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5895C-4713-4679-A458-2715B9A61623}"/>
                  </a:ext>
                </a:extLst>
              </p:cNvPr>
              <p:cNvSpPr txBox="1"/>
              <p:nvPr/>
            </p:nvSpPr>
            <p:spPr>
              <a:xfrm>
                <a:off x="2348629" y="2585023"/>
                <a:ext cx="2609112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Έξυπνα Σπίτια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Homes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2B748B3F-1C29-46A4-912A-B81961F2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897" y="5183540"/>
              <a:ext cx="2292854" cy="2292854"/>
            </a:xfrm>
            <a:prstGeom prst="rect">
              <a:avLst/>
            </a:prstGeom>
          </p:spPr>
        </p:pic>
      </p:grpSp>
      <p:grpSp>
        <p:nvGrpSpPr>
          <p:cNvPr id="51" name="Ομάδα 50">
            <a:extLst>
              <a:ext uri="{FF2B5EF4-FFF2-40B4-BE49-F238E27FC236}">
                <a16:creationId xmlns:a16="http://schemas.microsoft.com/office/drawing/2014/main" id="{E9808D6D-9444-4157-BDBA-D6AFE049B97D}"/>
              </a:ext>
            </a:extLst>
          </p:cNvPr>
          <p:cNvGrpSpPr/>
          <p:nvPr/>
        </p:nvGrpSpPr>
        <p:grpSpPr>
          <a:xfrm>
            <a:off x="17450289" y="2902299"/>
            <a:ext cx="4868423" cy="6206373"/>
            <a:chOff x="16779684" y="2585023"/>
            <a:chExt cx="4868423" cy="6206373"/>
          </a:xfrm>
        </p:grpSpPr>
        <p:grpSp>
          <p:nvGrpSpPr>
            <p:cNvPr id="39" name="Ομάδα 38">
              <a:extLst>
                <a:ext uri="{FF2B5EF4-FFF2-40B4-BE49-F238E27FC236}">
                  <a16:creationId xmlns:a16="http://schemas.microsoft.com/office/drawing/2014/main" id="{ADD22672-DED1-42BD-933F-FFF4BBC3252C}"/>
                </a:ext>
              </a:extLst>
            </p:cNvPr>
            <p:cNvGrpSpPr/>
            <p:nvPr/>
          </p:nvGrpSpPr>
          <p:grpSpPr>
            <a:xfrm>
              <a:off x="16779684" y="2585023"/>
              <a:ext cx="4868423" cy="6206373"/>
              <a:chOff x="1065371" y="2585023"/>
              <a:chExt cx="4868423" cy="6206373"/>
            </a:xfrm>
          </p:grpSpPr>
          <p:sp>
            <p:nvSpPr>
              <p:cNvPr id="42" name="Οβάλ 41">
                <a:extLst>
                  <a:ext uri="{FF2B5EF4-FFF2-40B4-BE49-F238E27FC236}">
                    <a16:creationId xmlns:a16="http://schemas.microsoft.com/office/drawing/2014/main" id="{4176188D-E3B9-4298-BDE3-6A49E5EACB37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61FB26-A361-40E6-AC0A-2A50D48ACA03}"/>
                  </a:ext>
                </a:extLst>
              </p:cNvPr>
              <p:cNvSpPr txBox="1"/>
              <p:nvPr/>
            </p:nvSpPr>
            <p:spPr>
              <a:xfrm>
                <a:off x="1411515" y="2585023"/>
                <a:ext cx="4483343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Διαδίκτυο των Πραγμάτων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IoT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id="{2750A128-22C4-4F99-9AF5-D3FBA7524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6428" y="5110072"/>
              <a:ext cx="3654933" cy="2439787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46" name="Οβάλ 45">
              <a:extLst>
                <a:ext uri="{FF2B5EF4-FFF2-40B4-BE49-F238E27FC236}">
                  <a16:creationId xmlns:a16="http://schemas.microsoft.com/office/drawing/2014/main" id="{A62C06BF-60CB-4E22-A0A7-E6B3E3EC89CC}"/>
                </a:ext>
              </a:extLst>
            </p:cNvPr>
            <p:cNvSpPr/>
            <p:nvPr/>
          </p:nvSpPr>
          <p:spPr>
            <a:xfrm>
              <a:off x="17525486" y="4641558"/>
              <a:ext cx="3376816" cy="33768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57" name="Ομάδα 56">
            <a:extLst>
              <a:ext uri="{FF2B5EF4-FFF2-40B4-BE49-F238E27FC236}">
                <a16:creationId xmlns:a16="http://schemas.microsoft.com/office/drawing/2014/main" id="{29D8FE98-F2D4-46DF-A127-6031186F6A53}"/>
              </a:ext>
            </a:extLst>
          </p:cNvPr>
          <p:cNvGrpSpPr/>
          <p:nvPr/>
        </p:nvGrpSpPr>
        <p:grpSpPr>
          <a:xfrm>
            <a:off x="6604399" y="6731613"/>
            <a:ext cx="10845890" cy="0"/>
            <a:chOff x="6604399" y="6731613"/>
            <a:chExt cx="10845890" cy="0"/>
          </a:xfrm>
        </p:grpSpPr>
        <p:cxnSp>
          <p:nvCxnSpPr>
            <p:cNvPr id="53" name="Ευθύγραμμο βέλος σύνδεσης 52">
              <a:extLst>
                <a:ext uri="{FF2B5EF4-FFF2-40B4-BE49-F238E27FC236}">
                  <a16:creationId xmlns:a16="http://schemas.microsoft.com/office/drawing/2014/main" id="{4510F153-61DF-407A-A39A-6828EE784CFE}"/>
                </a:ext>
              </a:extLst>
            </p:cNvPr>
            <p:cNvCxnSpPr>
              <a:stCxn id="13" idx="6"/>
              <a:endCxn id="35" idx="2"/>
            </p:cNvCxnSpPr>
            <p:nvPr/>
          </p:nvCxnSpPr>
          <p:spPr>
            <a:xfrm>
              <a:off x="6604399" y="6731613"/>
              <a:ext cx="2805337" cy="0"/>
            </a:xfrm>
            <a:prstGeom prst="straightConnector1">
              <a:avLst/>
            </a:prstGeom>
            <a:ln w="111125" cmpd="sng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Ευθύγραμμο βέλος σύνδεσης 55">
              <a:extLst>
                <a:ext uri="{FF2B5EF4-FFF2-40B4-BE49-F238E27FC236}">
                  <a16:creationId xmlns:a16="http://schemas.microsoft.com/office/drawing/2014/main" id="{C9248C11-8887-459F-AE93-E7D30E86614B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>
              <a:off x="14278159" y="6731613"/>
              <a:ext cx="3172130" cy="0"/>
            </a:xfrm>
            <a:prstGeom prst="straightConnector1">
              <a:avLst/>
            </a:prstGeom>
            <a:ln w="111125" cmpd="sng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216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BF1125-A89C-4830-837D-C3BCB49E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74" y="2774726"/>
            <a:ext cx="10511815" cy="7489669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64A5E0B9-9FB8-45A3-864F-5CA4897C4C40}"/>
              </a:ext>
            </a:extLst>
          </p:cNvPr>
          <p:cNvGrpSpPr/>
          <p:nvPr/>
        </p:nvGrpSpPr>
        <p:grpSpPr>
          <a:xfrm>
            <a:off x="630142" y="3753444"/>
            <a:ext cx="7274257" cy="2356875"/>
            <a:chOff x="313899" y="5611620"/>
            <a:chExt cx="7274257" cy="23568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752E44-0926-4F58-98BF-6CA766E29C3F}"/>
                </a:ext>
              </a:extLst>
            </p:cNvPr>
            <p:cNvSpPr txBox="1"/>
            <p:nvPr/>
          </p:nvSpPr>
          <p:spPr>
            <a:xfrm>
              <a:off x="313899" y="5611620"/>
              <a:ext cx="72742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</a:rPr>
                <a:t>Εκτιμώμενος αριθμός συνδεδεμένων </a:t>
              </a:r>
            </a:p>
            <a:p>
              <a:r>
                <a:rPr lang="el-GR" dirty="0">
                  <a:solidFill>
                    <a:srgbClr val="445469"/>
                  </a:solidFill>
                </a:rPr>
                <a:t>συσκευών μέχρι το 2020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: 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7" name="Ορθογώνιο 6">
              <a:extLst>
                <a:ext uri="{FF2B5EF4-FFF2-40B4-BE49-F238E27FC236}">
                  <a16:creationId xmlns:a16="http://schemas.microsoft.com/office/drawing/2014/main" id="{64A8B3CB-ED78-4A2F-893C-5C8E9493E3D5}"/>
                </a:ext>
              </a:extLst>
            </p:cNvPr>
            <p:cNvSpPr/>
            <p:nvPr/>
          </p:nvSpPr>
          <p:spPr>
            <a:xfrm>
              <a:off x="1630135" y="7260609"/>
              <a:ext cx="4641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25.01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CAA7201-B3BB-498A-9174-9D08635C66E2}"/>
              </a:ext>
            </a:extLst>
          </p:cNvPr>
          <p:cNvGrpSpPr/>
          <p:nvPr/>
        </p:nvGrpSpPr>
        <p:grpSpPr>
          <a:xfrm>
            <a:off x="365181" y="7151046"/>
            <a:ext cx="7539217" cy="2239588"/>
            <a:chOff x="365181" y="7151046"/>
            <a:chExt cx="7539217" cy="22395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0C6101-AACC-41F7-93F3-98C21B462FDE}"/>
                </a:ext>
              </a:extLst>
            </p:cNvPr>
            <p:cNvSpPr txBox="1"/>
            <p:nvPr/>
          </p:nvSpPr>
          <p:spPr>
            <a:xfrm>
              <a:off x="365181" y="7151046"/>
              <a:ext cx="75392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</a:rPr>
                <a:t>Εκ των οποίων συσκευές μέσα στα σπίτια</a:t>
              </a:r>
              <a:r>
                <a:rPr lang="en-US" dirty="0">
                  <a:solidFill>
                    <a:srgbClr val="445469"/>
                  </a:solidFill>
                </a:rPr>
                <a:t>: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44" name="Ορθογώνιο 43">
              <a:extLst>
                <a:ext uri="{FF2B5EF4-FFF2-40B4-BE49-F238E27FC236}">
                  <a16:creationId xmlns:a16="http://schemas.microsoft.com/office/drawing/2014/main" id="{D7FBBEEB-D4CA-4ECA-ABE0-1689BB5294E1}"/>
                </a:ext>
              </a:extLst>
            </p:cNvPr>
            <p:cNvSpPr/>
            <p:nvPr/>
          </p:nvSpPr>
          <p:spPr>
            <a:xfrm>
              <a:off x="2076221" y="8586481"/>
              <a:ext cx="43820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17.3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  <p:sp>
          <p:nvSpPr>
            <p:cNvPr id="45" name="Ορθογώνιο 44">
              <a:extLst>
                <a:ext uri="{FF2B5EF4-FFF2-40B4-BE49-F238E27FC236}">
                  <a16:creationId xmlns:a16="http://schemas.microsoft.com/office/drawing/2014/main" id="{1C56C596-6939-4AE4-A286-395311A04712}"/>
                </a:ext>
              </a:extLst>
            </p:cNvPr>
            <p:cNvSpPr/>
            <p:nvPr/>
          </p:nvSpPr>
          <p:spPr>
            <a:xfrm>
              <a:off x="1636678" y="8682748"/>
              <a:ext cx="4395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~</a:t>
              </a:r>
              <a:endParaRPr lang="el-GR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BB57DD-4882-47CC-8A39-5B641B451FA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99442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FEB0B-F8D5-4129-BF94-4A39190E1E88}"/>
              </a:ext>
            </a:extLst>
          </p:cNvPr>
          <p:cNvSpPr txBox="1"/>
          <p:nvPr/>
        </p:nvSpPr>
        <p:spPr>
          <a:xfrm>
            <a:off x="14241376" y="4634212"/>
            <a:ext cx="551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Εξοικονόμηση Ενέργειας</a:t>
            </a: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D8E82344-943A-4890-8CD5-A1BD06376B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411" y="4233654"/>
            <a:ext cx="1455501" cy="14555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CCF685-89AD-4C61-B3D0-EA3BEBE7A282}"/>
              </a:ext>
            </a:extLst>
          </p:cNvPr>
          <p:cNvSpPr txBox="1"/>
          <p:nvPr/>
        </p:nvSpPr>
        <p:spPr>
          <a:xfrm>
            <a:off x="14241376" y="6708182"/>
            <a:ext cx="551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Ασφάλεια</a:t>
            </a: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369A2E67-21CF-4BC2-8A9C-F864C7C187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411" y="6146314"/>
            <a:ext cx="1455501" cy="14555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6C9497-847C-4BA7-BAEE-1054A07AD1E3}"/>
              </a:ext>
            </a:extLst>
          </p:cNvPr>
          <p:cNvSpPr txBox="1"/>
          <p:nvPr/>
        </p:nvSpPr>
        <p:spPr>
          <a:xfrm>
            <a:off x="14241376" y="8782152"/>
            <a:ext cx="551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Άνεση</a:t>
            </a:r>
          </a:p>
          <a:p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87E6A2B0-A614-4B90-9265-3EF8D14E03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91" y="8062246"/>
            <a:ext cx="1683739" cy="1683739"/>
          </a:xfrm>
          <a:prstGeom prst="rect">
            <a:avLst/>
          </a:prstGeom>
        </p:spPr>
      </p:pic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8186F301-B28F-47BD-AD76-0ACC79895D03}"/>
              </a:ext>
            </a:extLst>
          </p:cNvPr>
          <p:cNvGrpSpPr/>
          <p:nvPr/>
        </p:nvGrpSpPr>
        <p:grpSpPr>
          <a:xfrm>
            <a:off x="2471709" y="2505307"/>
            <a:ext cx="8760398" cy="7027865"/>
            <a:chOff x="2471709" y="2505307"/>
            <a:chExt cx="8760398" cy="70278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AC71A4-E95F-40CF-A994-BA11E874F36F}"/>
                </a:ext>
              </a:extLst>
            </p:cNvPr>
            <p:cNvSpPr txBox="1"/>
            <p:nvPr/>
          </p:nvSpPr>
          <p:spPr>
            <a:xfrm>
              <a:off x="2812323" y="2505307"/>
              <a:ext cx="2870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4800" b="1" dirty="0">
                  <a:solidFill>
                    <a:srgbClr val="445469"/>
                  </a:solidFill>
                  <a:latin typeface="Montserrat Bold"/>
                </a:rPr>
                <a:t>Έτος 2025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4C8D64-8565-4F22-A099-182949E6AFF5}"/>
                </a:ext>
              </a:extLst>
            </p:cNvPr>
            <p:cNvSpPr txBox="1"/>
            <p:nvPr/>
          </p:nvSpPr>
          <p:spPr>
            <a:xfrm>
              <a:off x="2489273" y="4932589"/>
              <a:ext cx="3551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Έξυπνα Σπίτια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B88D6-3632-43F4-A4F9-4C1FBC27F708}"/>
                </a:ext>
              </a:extLst>
            </p:cNvPr>
            <p:cNvSpPr txBox="1"/>
            <p:nvPr/>
          </p:nvSpPr>
          <p:spPr>
            <a:xfrm>
              <a:off x="9208227" y="4640276"/>
              <a:ext cx="202388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700" dirty="0">
                  <a:solidFill>
                    <a:srgbClr val="3694D0"/>
                  </a:solidFill>
                </a:rPr>
                <a:t>=</a:t>
              </a:r>
            </a:p>
          </p:txBody>
        </p:sp>
        <p:grpSp>
          <p:nvGrpSpPr>
            <p:cNvPr id="38" name="Ομάδα 37">
              <a:extLst>
                <a:ext uri="{FF2B5EF4-FFF2-40B4-BE49-F238E27FC236}">
                  <a16:creationId xmlns:a16="http://schemas.microsoft.com/office/drawing/2014/main" id="{D87C284A-ADCF-4D3C-910F-2AD0417B0861}"/>
                </a:ext>
              </a:extLst>
            </p:cNvPr>
            <p:cNvGrpSpPr/>
            <p:nvPr/>
          </p:nvGrpSpPr>
          <p:grpSpPr>
            <a:xfrm>
              <a:off x="2471709" y="5981633"/>
              <a:ext cx="3551539" cy="3551539"/>
              <a:chOff x="2812323" y="6146314"/>
              <a:chExt cx="4348195" cy="4348195"/>
            </a:xfrm>
          </p:grpSpPr>
          <p:pic>
            <p:nvPicPr>
              <p:cNvPr id="30" name="Εικόνα 29">
                <a:extLst>
                  <a:ext uri="{FF2B5EF4-FFF2-40B4-BE49-F238E27FC236}">
                    <a16:creationId xmlns:a16="http://schemas.microsoft.com/office/drawing/2014/main" id="{5A402D3F-A9C3-457B-94BE-B54203330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323" y="6146314"/>
                <a:ext cx="4348195" cy="4348195"/>
              </a:xfrm>
              <a:prstGeom prst="rect">
                <a:avLst/>
              </a:prstGeom>
            </p:spPr>
          </p:pic>
          <p:sp>
            <p:nvSpPr>
              <p:cNvPr id="31" name="Ορθογώνιο 30">
                <a:extLst>
                  <a:ext uri="{FF2B5EF4-FFF2-40B4-BE49-F238E27FC236}">
                    <a16:creationId xmlns:a16="http://schemas.microsoft.com/office/drawing/2014/main" id="{6A4CB28B-612E-4ED6-973E-5DA5B7697DDA}"/>
                  </a:ext>
                </a:extLst>
              </p:cNvPr>
              <p:cNvSpPr/>
              <p:nvPr/>
            </p:nvSpPr>
            <p:spPr>
              <a:xfrm>
                <a:off x="3906982" y="8062246"/>
                <a:ext cx="2120862" cy="2273014"/>
              </a:xfrm>
              <a:prstGeom prst="rect">
                <a:avLst/>
              </a:prstGeom>
              <a:solidFill>
                <a:srgbClr val="3DD0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7" name="Εικόνα 36">
                <a:extLst>
                  <a:ext uri="{FF2B5EF4-FFF2-40B4-BE49-F238E27FC236}">
                    <a16:creationId xmlns:a16="http://schemas.microsoft.com/office/drawing/2014/main" id="{46833BDF-474E-4023-B550-9EC3659CD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186" y="8376519"/>
                <a:ext cx="1644468" cy="1644468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71E48-7E69-4386-B6AD-54AB9553BFB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1211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301035" y="1414546"/>
            <a:ext cx="177183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Η ανάγκη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ACA4D477-A547-476F-87CD-AC5BED9FAE0D}"/>
              </a:ext>
            </a:extLst>
          </p:cNvPr>
          <p:cNvGrpSpPr/>
          <p:nvPr/>
        </p:nvGrpSpPr>
        <p:grpSpPr>
          <a:xfrm>
            <a:off x="13542717" y="3255124"/>
            <a:ext cx="8768701" cy="5837576"/>
            <a:chOff x="13542717" y="3255124"/>
            <a:chExt cx="8768701" cy="583757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328E5-9B26-4244-8118-A20C25EE3913}"/>
                </a:ext>
              </a:extLst>
            </p:cNvPr>
            <p:cNvSpPr txBox="1"/>
            <p:nvPr/>
          </p:nvSpPr>
          <p:spPr>
            <a:xfrm>
              <a:off x="15686584" y="3708808"/>
              <a:ext cx="59314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Απαιτήσεις των ανθρώπων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8B7CFC-44BD-40F9-AD7A-A2DD05981997}"/>
                </a:ext>
              </a:extLst>
            </p:cNvPr>
            <p:cNvSpPr txBox="1"/>
            <p:nvPr/>
          </p:nvSpPr>
          <p:spPr>
            <a:xfrm>
              <a:off x="14993218" y="5657671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Μέγιστη εξοικονόμηση ενέργειας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3155E7-4FB9-46F2-91E6-DF653CC951A4}"/>
                </a:ext>
              </a:extLst>
            </p:cNvPr>
            <p:cNvSpPr txBox="1"/>
            <p:nvPr/>
          </p:nvSpPr>
          <p:spPr>
            <a:xfrm>
              <a:off x="14993219" y="7117643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Τρόπος επίτευξης σκοπού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B63FC5-13E0-4F74-9C90-2681A32808EC}"/>
                </a:ext>
              </a:extLst>
            </p:cNvPr>
            <p:cNvSpPr txBox="1"/>
            <p:nvPr/>
          </p:nvSpPr>
          <p:spPr>
            <a:xfrm>
              <a:off x="14993219" y="8446369"/>
              <a:ext cx="731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Μικρότερο δυνατό κόστος</a:t>
              </a:r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7C07E3A0-5E52-4747-BA89-34FD9676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2717" y="3255124"/>
              <a:ext cx="1458843" cy="1458843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352FBB2A-A8D7-4646-BA3F-45FB59D30C91}"/>
              </a:ext>
            </a:extLst>
          </p:cNvPr>
          <p:cNvGrpSpPr/>
          <p:nvPr/>
        </p:nvGrpSpPr>
        <p:grpSpPr>
          <a:xfrm>
            <a:off x="1524557" y="3298897"/>
            <a:ext cx="9605680" cy="6078782"/>
            <a:chOff x="1524557" y="3298897"/>
            <a:chExt cx="9605680" cy="60787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D5FD39-D125-499B-9E00-B835257C23D7}"/>
                </a:ext>
              </a:extLst>
            </p:cNvPr>
            <p:cNvSpPr txBox="1"/>
            <p:nvPr/>
          </p:nvSpPr>
          <p:spPr>
            <a:xfrm>
              <a:off x="1524558" y="5657671"/>
              <a:ext cx="9605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Ανάγκη εύρεσης τρόπου επικοινωνίας μεταξύ του ανθρώπου &amp; έξυπνων συσκευών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877D9-EB9F-4E79-B528-B5F023CD0B4E}"/>
                </a:ext>
              </a:extLst>
            </p:cNvPr>
            <p:cNvSpPr txBox="1"/>
            <p:nvPr/>
          </p:nvSpPr>
          <p:spPr>
            <a:xfrm>
              <a:off x="1524557" y="7402621"/>
              <a:ext cx="9605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Ευκολία στην εκμάθηση χειρισμού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EE4711-7C79-459C-861C-E56F671C7721}"/>
                </a:ext>
              </a:extLst>
            </p:cNvPr>
            <p:cNvSpPr txBox="1"/>
            <p:nvPr/>
          </p:nvSpPr>
          <p:spPr>
            <a:xfrm>
              <a:off x="1524558" y="8731348"/>
              <a:ext cx="9605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Αποτελεσματικότητα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2D6EBB-5936-4EE6-B544-15632FBBDB1A}"/>
                </a:ext>
              </a:extLst>
            </p:cNvPr>
            <p:cNvSpPr txBox="1"/>
            <p:nvPr/>
          </p:nvSpPr>
          <p:spPr>
            <a:xfrm>
              <a:off x="4029122" y="3708808"/>
              <a:ext cx="57133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dirty="0">
                  <a:solidFill>
                    <a:srgbClr val="445469"/>
                  </a:solidFill>
                  <a:latin typeface="Montserrat Bold"/>
                </a:rPr>
                <a:t>Χαρακτηριστικά Ανάγκης</a:t>
              </a:r>
            </a:p>
          </p:txBody>
        </p:sp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89501F92-E2DE-4294-8039-89C04099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557" y="3298897"/>
              <a:ext cx="1584402" cy="158440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303B98B-9B1C-4934-AEDB-D78F081B1A8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394601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90A7A-ACDC-49F9-B787-DAC0C7E46112}"/>
              </a:ext>
            </a:extLst>
          </p:cNvPr>
          <p:cNvSpPr txBox="1"/>
          <p:nvPr/>
        </p:nvSpPr>
        <p:spPr>
          <a:xfrm>
            <a:off x="10729859" y="2556564"/>
            <a:ext cx="287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rgbClr val="445469"/>
                </a:solidFill>
                <a:latin typeface="Montserrat Bold"/>
              </a:rPr>
              <a:t>Στόχοι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D8B34B-100D-4EE8-9405-EAC794FE2A42}"/>
              </a:ext>
            </a:extLst>
          </p:cNvPr>
          <p:cNvSpPr txBox="1"/>
          <p:nvPr/>
        </p:nvSpPr>
        <p:spPr>
          <a:xfrm>
            <a:off x="2579745" y="4793426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Παρακολούθηση συνθηκών ενός σπιτιού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F6508-45FA-4791-875D-C2BDB1C9BBE4}"/>
              </a:ext>
            </a:extLst>
          </p:cNvPr>
          <p:cNvSpPr txBox="1"/>
          <p:nvPr/>
        </p:nvSpPr>
        <p:spPr>
          <a:xfrm>
            <a:off x="2579745" y="6472313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EB2B8-7455-4E54-99A7-F28474ABA469}"/>
              </a:ext>
            </a:extLst>
          </p:cNvPr>
          <p:cNvSpPr txBox="1"/>
          <p:nvPr/>
        </p:nvSpPr>
        <p:spPr>
          <a:xfrm>
            <a:off x="2594829" y="8324884"/>
            <a:ext cx="960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με σαφή τρόπο στον άνθρωπο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C01EB-DF87-419F-AF97-154389E87B60}"/>
              </a:ext>
            </a:extLst>
          </p:cNvPr>
          <p:cNvSpPr txBox="1"/>
          <p:nvPr/>
        </p:nvSpPr>
        <p:spPr>
          <a:xfrm>
            <a:off x="13632082" y="4793426"/>
            <a:ext cx="86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Αναμετάδοση δεδομένων σε ζωντανό χρόνο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09243B-625A-4028-9711-B2691CA9A52C}"/>
              </a:ext>
            </a:extLst>
          </p:cNvPr>
          <p:cNvSpPr txBox="1"/>
          <p:nvPr/>
        </p:nvSpPr>
        <p:spPr>
          <a:xfrm>
            <a:off x="13647166" y="6350975"/>
            <a:ext cx="982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Πλήρης έλεγχος των έξυπνων συσκευών ενός σπιτιού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79DB06-54BD-44DC-B467-DE9C10A2FC38}"/>
              </a:ext>
            </a:extLst>
          </p:cNvPr>
          <p:cNvSpPr txBox="1"/>
          <p:nvPr/>
        </p:nvSpPr>
        <p:spPr>
          <a:xfrm>
            <a:off x="13647166" y="8324884"/>
            <a:ext cx="86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Μικρότερο δυνατό κόστος κατασκευής του συστήματος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6BC31C8-A8C3-42D3-8945-DCBB7A954A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9" y="4705305"/>
            <a:ext cx="869711" cy="869711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C0835D6B-04FF-4183-A373-3C7F67705B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6360622"/>
            <a:ext cx="869711" cy="869711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43C1319F-5F88-4C49-8A1D-57EF90F55F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8402435"/>
            <a:ext cx="869711" cy="869711"/>
          </a:xfrm>
          <a:prstGeom prst="rect">
            <a:avLst/>
          </a:prstGeom>
        </p:spPr>
      </p:pic>
      <p:pic>
        <p:nvPicPr>
          <p:cNvPr id="53" name="Εικόνα 52">
            <a:extLst>
              <a:ext uri="{FF2B5EF4-FFF2-40B4-BE49-F238E27FC236}">
                <a16:creationId xmlns:a16="http://schemas.microsoft.com/office/drawing/2014/main" id="{2C9CD613-801D-45E9-B9B8-A4E9E24552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459" y="4681735"/>
            <a:ext cx="869711" cy="869711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CE007CAD-9E52-4720-BECB-46872F5263E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565" y="6375742"/>
            <a:ext cx="869711" cy="869711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B7257A6E-BADC-4190-8B5B-6F650FFBF6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16" y="8324884"/>
            <a:ext cx="869711" cy="8697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FDD25C-74AA-4B52-8396-2A92E8BD4ED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4425273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737572"/>
                </a:solidFill>
                <a:latin typeface="Calibri" panose="020F0502020204030204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03F20-14C0-491F-8D3D-FAE7666B3E17}"/>
              </a:ext>
            </a:extLst>
          </p:cNvPr>
          <p:cNvSpPr txBox="1"/>
          <p:nvPr/>
        </p:nvSpPr>
        <p:spPr>
          <a:xfrm>
            <a:off x="7471756" y="2440296"/>
            <a:ext cx="1261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rgbClr val="445469"/>
                </a:solidFill>
                <a:latin typeface="Montserrat Bold"/>
              </a:rPr>
              <a:t>Για να επιτευχθούν οι παραπάνω στόχοι</a:t>
            </a:r>
            <a:r>
              <a:rPr lang="en-US" sz="44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400" b="1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C779B-D180-4D2B-8D6A-9064CA474CE4}"/>
              </a:ext>
            </a:extLst>
          </p:cNvPr>
          <p:cNvSpPr txBox="1"/>
          <p:nvPr/>
        </p:nvSpPr>
        <p:spPr>
          <a:xfrm>
            <a:off x="3467578" y="3704430"/>
            <a:ext cx="4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Δραστηριότητα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05E7BD-F7C3-44BF-A0E2-1F5FC0987CEB}"/>
              </a:ext>
            </a:extLst>
          </p:cNvPr>
          <p:cNvSpPr txBox="1"/>
          <p:nvPr/>
        </p:nvSpPr>
        <p:spPr>
          <a:xfrm>
            <a:off x="2732675" y="5245125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Αγορά αισθητήρων θερμοκρασίας &amp; υγρασίας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1A0E8DC-21BF-46A1-8FDC-C73409B7E0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5305139"/>
            <a:ext cx="1080303" cy="1080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5778C-D1C6-4674-8AF0-B9468E37F3BE}"/>
              </a:ext>
            </a:extLst>
          </p:cNvPr>
          <p:cNvSpPr txBox="1"/>
          <p:nvPr/>
        </p:nvSpPr>
        <p:spPr>
          <a:xfrm>
            <a:off x="2732675" y="6975517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Αγορά μικροελεγκτών για την δημιουργία συστήματος</a:t>
            </a:r>
          </a:p>
        </p:txBody>
      </p:sp>
      <p:pic>
        <p:nvPicPr>
          <p:cNvPr id="38" name="Εικόνα 37">
            <a:extLst>
              <a:ext uri="{FF2B5EF4-FFF2-40B4-BE49-F238E27FC236}">
                <a16:creationId xmlns:a16="http://schemas.microsoft.com/office/drawing/2014/main" id="{5E074E92-0EC7-422B-B2C5-F85C2CA868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7035531"/>
            <a:ext cx="1080303" cy="1080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0F60F1-DF5C-43C5-916A-E2E9EF77ACB6}"/>
              </a:ext>
            </a:extLst>
          </p:cNvPr>
          <p:cNvSpPr txBox="1"/>
          <p:nvPr/>
        </p:nvSpPr>
        <p:spPr>
          <a:xfrm>
            <a:off x="2732674" y="8765923"/>
            <a:ext cx="6537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 από επιθυμητούς χώρους του σπιτιού</a:t>
            </a:r>
          </a:p>
        </p:txBody>
      </p:sp>
      <p:pic>
        <p:nvPicPr>
          <p:cNvPr id="40" name="Εικόνα 39">
            <a:extLst>
              <a:ext uri="{FF2B5EF4-FFF2-40B4-BE49-F238E27FC236}">
                <a16:creationId xmlns:a16="http://schemas.microsoft.com/office/drawing/2014/main" id="{76EB4A6E-2EDA-444E-803A-4C0DB44EA8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8825937"/>
            <a:ext cx="1080303" cy="108030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AC5767F-2911-4A20-AF40-735B4F250CC6}"/>
              </a:ext>
            </a:extLst>
          </p:cNvPr>
          <p:cNvSpPr txBox="1"/>
          <p:nvPr/>
        </p:nvSpPr>
        <p:spPr>
          <a:xfrm>
            <a:off x="16252369" y="3704430"/>
            <a:ext cx="4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Δραστηριότητα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D5C6AC-07FE-4DC8-845B-FA3363903234}"/>
              </a:ext>
            </a:extLst>
          </p:cNvPr>
          <p:cNvSpPr txBox="1"/>
          <p:nvPr/>
        </p:nvSpPr>
        <p:spPr>
          <a:xfrm>
            <a:off x="15517466" y="5245125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Δημιουργία Διαδικτυακής Εφαρμογής (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Web Application)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0" name="Εικόνα 59">
            <a:extLst>
              <a:ext uri="{FF2B5EF4-FFF2-40B4-BE49-F238E27FC236}">
                <a16:creationId xmlns:a16="http://schemas.microsoft.com/office/drawing/2014/main" id="{FDA314F5-8683-4D92-B872-085FD16AEC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5305139"/>
            <a:ext cx="1080303" cy="108030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DCB4F8F-1BC2-4DA4-A2FC-491A29CC117D}"/>
              </a:ext>
            </a:extLst>
          </p:cNvPr>
          <p:cNvSpPr txBox="1"/>
          <p:nvPr/>
        </p:nvSpPr>
        <p:spPr>
          <a:xfrm>
            <a:off x="15517466" y="6975517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μέσα από αυτή</a:t>
            </a:r>
          </a:p>
        </p:txBody>
      </p:sp>
      <p:pic>
        <p:nvPicPr>
          <p:cNvPr id="62" name="Εικόνα 61">
            <a:extLst>
              <a:ext uri="{FF2B5EF4-FFF2-40B4-BE49-F238E27FC236}">
                <a16:creationId xmlns:a16="http://schemas.microsoft.com/office/drawing/2014/main" id="{23DF6DBF-BD4F-458E-91C5-CF9A401E7F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7035531"/>
            <a:ext cx="1080303" cy="108030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31C7B93-CC30-4DC3-8DD1-9BD8B2283D68}"/>
              </a:ext>
            </a:extLst>
          </p:cNvPr>
          <p:cNvSpPr txBox="1"/>
          <p:nvPr/>
        </p:nvSpPr>
        <p:spPr>
          <a:xfrm>
            <a:off x="15517465" y="8765923"/>
            <a:ext cx="7617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Δυνατότητα εξαγωγής συμπερασμάτων για την αποτελεσματική χρήση των έξυπνων συσκευών</a:t>
            </a:r>
          </a:p>
        </p:txBody>
      </p:sp>
      <p:pic>
        <p:nvPicPr>
          <p:cNvPr id="64" name="Εικόνα 63">
            <a:extLst>
              <a:ext uri="{FF2B5EF4-FFF2-40B4-BE49-F238E27FC236}">
                <a16:creationId xmlns:a16="http://schemas.microsoft.com/office/drawing/2014/main" id="{C357A8F8-380B-4AF9-8A00-B86D5CD806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8825937"/>
            <a:ext cx="1080303" cy="10803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B0E7D8-2846-4EFB-A3BF-05AF735B2B0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044761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37" grpId="0"/>
      <p:bldP spid="39" grpId="0"/>
      <p:bldP spid="58" grpId="0"/>
      <p:bldP spid="59" grpId="0"/>
      <p:bldP spid="61" grpId="0"/>
      <p:bldP spid="63" grpId="0"/>
    </p:bld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Toronto Light">
      <a:dk1>
        <a:srgbClr val="737572"/>
      </a:dk1>
      <a:lt1>
        <a:srgbClr val="FEFEFE"/>
      </a:lt1>
      <a:dk2>
        <a:srgbClr val="2C2E3A"/>
      </a:dk2>
      <a:lt2>
        <a:srgbClr val="FEFEFE"/>
      </a:lt2>
      <a:accent1>
        <a:srgbClr val="EA6A57"/>
      </a:accent1>
      <a:accent2>
        <a:srgbClr val="5E80A0"/>
      </a:accent2>
      <a:accent3>
        <a:srgbClr val="293745"/>
      </a:accent3>
      <a:accent4>
        <a:srgbClr val="FFAA9E"/>
      </a:accent4>
      <a:accent5>
        <a:srgbClr val="7DACD7"/>
      </a:accent5>
      <a:accent6>
        <a:srgbClr val="F5F5F5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41020</TotalTime>
  <Words>1189</Words>
  <Application>Microsoft Office PowerPoint</Application>
  <PresentationFormat>Προσαρμογή</PresentationFormat>
  <Paragraphs>347</Paragraphs>
  <Slides>25</Slides>
  <Notes>20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14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25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Open Sans Regular</vt:lpstr>
      <vt:lpstr>Roboto</vt:lpstr>
      <vt:lpstr>Times New Roman</vt:lpstr>
      <vt:lpstr>Wingdings</vt:lpstr>
      <vt:lpstr>Default Theme</vt:lpstr>
      <vt:lpstr>1_Default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Anonymous</dc:creator>
  <cp:keywords/>
  <dc:description/>
  <cp:lastModifiedBy>Στέφανος Μησσήν</cp:lastModifiedBy>
  <cp:revision>6428</cp:revision>
  <dcterms:created xsi:type="dcterms:W3CDTF">2014-11-12T21:47:38Z</dcterms:created>
  <dcterms:modified xsi:type="dcterms:W3CDTF">2018-10-23T17:35:18Z</dcterms:modified>
  <cp:category/>
</cp:coreProperties>
</file>